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C0D13E-441E-414D-A93E-7ABEB89777BD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03AF40-D766-4C3F-B65E-8BAF8F2E2A5B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27584" y="188640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u="sng" smtClean="0">
                <a:solidFill>
                  <a:srgbClr val="FF0000"/>
                </a:solidFill>
              </a:rPr>
              <a:t>منصة القفز  </a:t>
            </a:r>
            <a:r>
              <a:rPr lang="en-US" sz="2800" b="1" u="sng" smtClean="0">
                <a:solidFill>
                  <a:srgbClr val="FF0000"/>
                </a:solidFill>
              </a:rPr>
              <a:t>Vault Table</a:t>
            </a:r>
            <a:r>
              <a:rPr lang="en-US" sz="2800" b="1" u="sng" smtClean="0">
                <a:solidFill>
                  <a:srgbClr val="FF0000"/>
                </a:solidFill>
              </a:rPr>
              <a:t>  </a:t>
            </a:r>
          </a:p>
          <a:p>
            <a:r>
              <a:rPr lang="ar-JO" sz="2800" b="1" smtClean="0"/>
              <a:t>ارتفاع  المنصة 135 سم مقاسه من الأرض</a:t>
            </a:r>
            <a:endParaRPr lang="en-US" sz="2800" dirty="0"/>
          </a:p>
        </p:txBody>
      </p:sp>
      <p:sp>
        <p:nvSpPr>
          <p:cNvPr id="5" name="مستطيل 4"/>
          <p:cNvSpPr/>
          <p:nvPr/>
        </p:nvSpPr>
        <p:spPr>
          <a:xfrm>
            <a:off x="323528" y="1412776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>
                <a:solidFill>
                  <a:srgbClr val="FF0000"/>
                </a:solidFill>
              </a:rPr>
              <a:t>المادة :13.1: </a:t>
            </a:r>
            <a:r>
              <a:rPr lang="ar-JO" sz="2400" b="1" u="sng" dirty="0">
                <a:solidFill>
                  <a:srgbClr val="FF0000"/>
                </a:solidFill>
              </a:rPr>
              <a:t>وصف التمارين على </a:t>
            </a:r>
            <a:r>
              <a:rPr lang="ar-SA" sz="2400" b="1" u="sng" dirty="0">
                <a:solidFill>
                  <a:srgbClr val="FF0000"/>
                </a:solidFill>
              </a:rPr>
              <a:t>منصة القفز</a:t>
            </a:r>
            <a:endParaRPr lang="en-US" sz="2400" u="sng" dirty="0">
              <a:solidFill>
                <a:srgbClr val="FF0000"/>
              </a:solidFill>
            </a:endParaRPr>
          </a:p>
          <a:p>
            <a:r>
              <a:rPr lang="ar-JO" sz="2400" b="1" dirty="0"/>
              <a:t>يجب ان ينجز اللاعب قفزة واحدة في كل البطولات عدا بطولة نهائي القفز حيث يجب عليه ان يعرض قفزتين من </a:t>
            </a:r>
            <a:r>
              <a:rPr lang="ar-IQ" sz="2400" b="1" dirty="0"/>
              <a:t>  </a:t>
            </a:r>
            <a:r>
              <a:rPr lang="ar-JO" sz="2400" b="1" dirty="0"/>
              <a:t>مجموعتين مختلفتين من مجاميع منصة القفز وبوضع طيران ثاني مختلف </a:t>
            </a:r>
            <a:endParaRPr lang="en-US" sz="2400" dirty="0"/>
          </a:p>
          <a:p>
            <a:r>
              <a:rPr lang="ar-IQ" sz="2400" b="1" dirty="0"/>
              <a:t> </a:t>
            </a:r>
            <a:r>
              <a:rPr lang="ar-JO" sz="2400" b="1" dirty="0"/>
              <a:t>   </a:t>
            </a:r>
            <a:r>
              <a:rPr lang="ar-SA" sz="2400" b="1" dirty="0"/>
              <a:t>(مثال</a:t>
            </a:r>
            <a:r>
              <a:rPr lang="ar-JO" sz="2400" b="1" dirty="0"/>
              <a:t> .</a:t>
            </a:r>
            <a:r>
              <a:rPr lang="ar-SA" sz="2400" b="1" dirty="0"/>
              <a:t>اماما خلفا -أوضاع </a:t>
            </a:r>
            <a:r>
              <a:rPr lang="ar-SA" sz="2400" b="1" dirty="0" err="1"/>
              <a:t>مختلفه</a:t>
            </a:r>
            <a:r>
              <a:rPr lang="ar-SA" sz="2400" b="1" dirty="0"/>
              <a:t> – </a:t>
            </a:r>
            <a:r>
              <a:rPr lang="ar-SA" sz="2400" b="1" dirty="0" err="1"/>
              <a:t>تكورانحناء</a:t>
            </a:r>
            <a:r>
              <a:rPr lang="ar-SA" sz="2400" b="1" dirty="0"/>
              <a:t>-القلبات </a:t>
            </a:r>
            <a:r>
              <a:rPr lang="ar-SA" sz="2400" b="1" dirty="0" err="1"/>
              <a:t>البسيطه</a:t>
            </a:r>
            <a:r>
              <a:rPr lang="ar-SA" sz="2400" b="1" dirty="0"/>
              <a:t> </a:t>
            </a:r>
            <a:r>
              <a:rPr lang="ar-SA" sz="2400" b="1" dirty="0" err="1"/>
              <a:t>أوعلى</a:t>
            </a:r>
            <a:r>
              <a:rPr lang="ar-SA" sz="2400" b="1" dirty="0"/>
              <a:t> الاقل نصف لفه تختلف عن قلبات </a:t>
            </a:r>
            <a:r>
              <a:rPr lang="ar-SA" sz="2400" b="1" dirty="0" err="1"/>
              <a:t>هوائيه</a:t>
            </a:r>
            <a:r>
              <a:rPr lang="ar-SA" sz="2400" b="1" dirty="0"/>
              <a:t> </a:t>
            </a:r>
            <a:endParaRPr lang="en-US" sz="2400" dirty="0"/>
          </a:p>
          <a:p>
            <a:r>
              <a:rPr lang="ar-SA" sz="2400" b="1" dirty="0"/>
              <a:t>مع اللف وطيران بسيط). </a:t>
            </a:r>
            <a:r>
              <a:rPr lang="ar-JO" sz="2400" b="1" dirty="0"/>
              <a:t>كل قفزة تبدأ بركضه </a:t>
            </a:r>
            <a:r>
              <a:rPr lang="ar-JO" sz="2400" b="1" dirty="0" err="1"/>
              <a:t>تقربية</a:t>
            </a:r>
            <a:r>
              <a:rPr lang="ar-JO" sz="2400" b="1" dirty="0"/>
              <a:t> ونهوض بكلا القدمين (مع او بدون القفزة العربية )</a:t>
            </a:r>
            <a:r>
              <a:rPr lang="ar-JO" sz="2400" dirty="0"/>
              <a:t> </a:t>
            </a:r>
            <a:r>
              <a:rPr lang="ar-JO" sz="2400" b="1" dirty="0"/>
              <a:t>الى لوحة القفاز بالرجلين معا</a:t>
            </a:r>
            <a:r>
              <a:rPr lang="ar-IQ" sz="2400" b="1" dirty="0"/>
              <a:t> . و قد تحتوي القفزة على لفة واحدة أو عدة لفات حول محوري الجسم . و بعد القفزة الأولى ، يجب على اللاعب الرجوع من دون تأخر إلى نقطة البداية وعلى اللاعب ان يبدأ القفزة الثانية عند اعطاء اشارة </a:t>
            </a:r>
            <a:r>
              <a:rPr lang="en-US" sz="2400" b="1" dirty="0"/>
              <a:t>D1</a:t>
            </a:r>
            <a:r>
              <a:rPr lang="ar-IQ" sz="2400" b="1" dirty="0"/>
              <a:t> . </a:t>
            </a:r>
            <a:r>
              <a:rPr lang="ar-IQ" sz="2400" b="1" dirty="0" err="1"/>
              <a:t>لاداء</a:t>
            </a:r>
            <a:r>
              <a:rPr lang="ar-IQ" sz="2400" b="1" dirty="0"/>
              <a:t> القفزة </a:t>
            </a:r>
            <a:r>
              <a:rPr lang="ar-IQ" sz="2400" b="1" dirty="0" err="1"/>
              <a:t>الثانية.اعب</a:t>
            </a:r>
            <a:r>
              <a:rPr lang="ar-IQ" sz="2400" b="1" dirty="0"/>
              <a:t> أن يبدأ القفزة الثانية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041660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91022" y="332656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800" b="1" u="sng" dirty="0">
                <a:solidFill>
                  <a:srgbClr val="FF0000"/>
                </a:solidFill>
              </a:rPr>
              <a:t>المجاميع الحركية لمنصة القفز هي :</a:t>
            </a:r>
            <a:endParaRPr lang="en-US" sz="2800" u="sng" dirty="0">
              <a:solidFill>
                <a:srgbClr val="FF0000"/>
              </a:solidFill>
            </a:endParaRPr>
          </a:p>
          <a:p>
            <a:r>
              <a:rPr lang="ar-IQ" sz="2800" b="1" u="sng" dirty="0"/>
              <a:t>م 1 . </a:t>
            </a:r>
            <a:r>
              <a:rPr lang="ar-JO" sz="2800" b="1" u="sng" dirty="0"/>
              <a:t>قفزات اليدين الأمامية والقفزات بأسلوب </a:t>
            </a:r>
            <a:r>
              <a:rPr lang="ar-JO" sz="2800" b="1" u="sng" dirty="0" err="1"/>
              <a:t>الياماشيتا</a:t>
            </a:r>
            <a:r>
              <a:rPr lang="ar-JO" sz="2800" b="1" u="sng" dirty="0"/>
              <a:t> </a:t>
            </a:r>
            <a:endParaRPr lang="en-US" sz="2800" u="sng" dirty="0"/>
          </a:p>
          <a:p>
            <a:r>
              <a:rPr lang="ar-IQ" sz="2800" b="1" u="sng" dirty="0"/>
              <a:t>م 2 . </a:t>
            </a:r>
            <a:r>
              <a:rPr lang="ar-JO" sz="2800" b="1" u="sng" dirty="0"/>
              <a:t>قفز</a:t>
            </a:r>
            <a:r>
              <a:rPr lang="ar-IQ" sz="2800" b="1" u="sng" dirty="0"/>
              <a:t>ة اليدين</a:t>
            </a:r>
            <a:r>
              <a:rPr lang="ar-JO" sz="2800" b="1" u="sng" dirty="0"/>
              <a:t> مع ¼ </a:t>
            </a:r>
            <a:r>
              <a:rPr lang="ar-IQ" sz="2800" b="1" u="sng" dirty="0"/>
              <a:t>او ½ </a:t>
            </a:r>
            <a:r>
              <a:rPr lang="ar-JO" sz="2800" b="1" u="sng" dirty="0"/>
              <a:t>لفة بالطيران الأول ( </a:t>
            </a:r>
            <a:r>
              <a:rPr lang="ar-IQ" sz="2800" b="1" u="sng" dirty="0" err="1"/>
              <a:t>باسلوب</a:t>
            </a:r>
            <a:r>
              <a:rPr lang="ar-IQ" sz="2800" b="1" u="sng" dirty="0"/>
              <a:t> قفزات </a:t>
            </a:r>
            <a:r>
              <a:rPr lang="ar-JO" sz="2800" b="1" u="sng" dirty="0" err="1"/>
              <a:t>تسوكاهارا</a:t>
            </a:r>
            <a:r>
              <a:rPr lang="ar-JO" sz="2800" b="1" u="sng" dirty="0"/>
              <a:t>&amp; </a:t>
            </a:r>
            <a:r>
              <a:rPr lang="ar-JO" sz="2800" b="1" u="sng" dirty="0" err="1"/>
              <a:t>كازاماتسو</a:t>
            </a:r>
            <a:r>
              <a:rPr lang="ar-JO" sz="2800" b="1" u="sng" dirty="0"/>
              <a:t> ) </a:t>
            </a:r>
            <a:endParaRPr lang="en-US" sz="2800" u="sng" dirty="0"/>
          </a:p>
          <a:p>
            <a:r>
              <a:rPr lang="ar-IQ" sz="2800" b="1" u="sng" dirty="0"/>
              <a:t>م 3.</a:t>
            </a:r>
            <a:r>
              <a:rPr lang="ar-JO" sz="2800" b="1" u="sng" dirty="0"/>
              <a:t> القفزات من القفزة العربية </a:t>
            </a:r>
            <a:r>
              <a:rPr lang="ar-IQ" sz="2800" b="1" u="sng" dirty="0"/>
              <a:t>مع طيران ثاني بوضع خلفي</a:t>
            </a:r>
            <a:endParaRPr lang="en-US" sz="2800" u="sng" dirty="0"/>
          </a:p>
          <a:p>
            <a:r>
              <a:rPr lang="ar-IQ" sz="2800" b="1" u="sng" dirty="0"/>
              <a:t>م 4. </a:t>
            </a:r>
            <a:r>
              <a:rPr lang="ar-JO" sz="2800" b="1" u="sng" dirty="0"/>
              <a:t>القفزات من القفزة العربية </a:t>
            </a:r>
            <a:r>
              <a:rPr lang="ar-IQ" sz="2800" b="1" u="sng" dirty="0"/>
              <a:t>مع ½ لفه بالطيران الاول وبوضع طيران ثاني امامي</a:t>
            </a:r>
            <a:endParaRPr lang="en-US" sz="2800" u="sng" dirty="0"/>
          </a:p>
          <a:p>
            <a:r>
              <a:rPr lang="ar-IQ" sz="2800" b="1" u="sng" dirty="0"/>
              <a:t>م 5. </a:t>
            </a:r>
            <a:r>
              <a:rPr lang="ar-JO" sz="2800" b="1" u="sng" dirty="0"/>
              <a:t>القفزات مع لف كامل </a:t>
            </a:r>
            <a:r>
              <a:rPr lang="ar-IQ" sz="2800" b="1" u="sng" dirty="0"/>
              <a:t>او ¾ لفه </a:t>
            </a:r>
            <a:r>
              <a:rPr lang="ar-JO" sz="2800" b="1" u="sng" dirty="0"/>
              <a:t>بالطيران الأول </a:t>
            </a:r>
            <a:r>
              <a:rPr lang="ar-IQ" sz="2800" b="1" u="sng" dirty="0"/>
              <a:t>وبوضع طيران ثاني خلفي</a:t>
            </a:r>
            <a:endParaRPr lang="en-US" sz="2800" u="sng" dirty="0"/>
          </a:p>
          <a:p>
            <a:r>
              <a:rPr lang="ar-IQ" sz="2800" b="1" u="sng" dirty="0"/>
              <a:t>2.</a:t>
            </a:r>
            <a:r>
              <a:rPr lang="ar-JO" sz="2800" b="1" u="sng" dirty="0"/>
              <a:t>كل قفزة لها رقم وقيمة في جدول الصعوبات والمجموعة الحركية التي تنتمي لها . تطبق المبادئ العامة التالية :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34885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188640"/>
            <a:ext cx="8100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u="sng" dirty="0">
                <a:solidFill>
                  <a:srgbClr val="FF0000"/>
                </a:solidFill>
              </a:rPr>
              <a:t>المادة : 13.3 جدول الخصومات والاخطاء الخاصة بمنصة القفز</a:t>
            </a:r>
            <a:endParaRPr lang="en-US" u="sng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61202"/>
              </p:ext>
            </p:extLst>
          </p:nvPr>
        </p:nvGraphicFramePr>
        <p:xfrm>
          <a:off x="251521" y="692694"/>
          <a:ext cx="8568952" cy="57620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97517"/>
                <a:gridCol w="1286734"/>
                <a:gridCol w="1336291"/>
                <a:gridCol w="1648410"/>
              </a:tblGrid>
              <a:tr h="61739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الخطأ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بسيط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0.10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متوسط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0,30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كبير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0,50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</a:tr>
              <a:tr h="50866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الهبوط اولمس احدى الرجلين او اليدين خارج منطقة الهبوط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0,10 من الدرجة النهائية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2802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لمس بقدم اويدين او قدم ويدين او اي جزء من الجسم خارج منطقة الهبوط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0,30 من الدرجة النهائية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0866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الهبوط مباشرة خارج منطقة الهبوط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0,30 من الدرجة النهائية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0866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تجاوز مسافة ال25 متر في الركضة التقربية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0,50 من الدرجة النهائية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0866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القفزات الغير شرعية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0,00 للقفزة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0866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الفشل في استخدام لوحة القفاز في القفزة العربية عند الدخول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0,00 للقفزة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0866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تكرار القفزة الاولى في البطولة التاهيلية او نهائي القفز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0,00 للقفزة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2802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تكرار القفزة الاولى في المجموعة الحركية في البطولة التاهياية او نهائي القفز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2,00 خصم للقفزة الثانية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2802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نفس وضع الطيران الثاني في القفزتين في البطولة التاهيلية او نهائي القفز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2,00خصم من القفزة الثانية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0866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>
                          <a:effectLst/>
                        </a:rPr>
                        <a:t>ركضة تقربية اضافية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550"/>
                        </a:spcAft>
                      </a:pPr>
                      <a:r>
                        <a:rPr lang="ar-IQ" sz="1000" dirty="0">
                          <a:effectLst/>
                        </a:rPr>
                        <a:t>1,00 خصم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5093" marR="85093" marT="42547" marB="42547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25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692696"/>
            <a:ext cx="100811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b="1" dirty="0"/>
              <a:t>النواحي الفنية :</a:t>
            </a:r>
            <a:endParaRPr lang="en-US" sz="1600" dirty="0"/>
          </a:p>
          <a:p>
            <a:pPr lvl="3"/>
            <a:r>
              <a:rPr lang="ar-IQ" dirty="0"/>
              <a:t>القسم التحضيري : يبدأ اللاعب الحركة بالوقوف على بعد لا يزيد عن 25 م ، من لوحة النهوض ويبدأ الجري على المشطين بخطوات منتظمة متزايدة في السرعة حتى يصل الى السرعة المطلوبة في الخطوات الاخيرة التي تسبق النهوض .</a:t>
            </a:r>
            <a:endParaRPr lang="en-US" sz="1600" dirty="0"/>
          </a:p>
          <a:p>
            <a:pPr lvl="3"/>
            <a:r>
              <a:rPr lang="ar-IQ" dirty="0"/>
              <a:t>القسم القيادي : عند وصول اللاعب الى لوحة القفز يبدأ النهوض والجسم الى الخلف قليلا يكون الدفع انفجاريا ( اقصى قوة باقل زمن ) </a:t>
            </a:r>
            <a:endParaRPr lang="en-US" sz="1600" dirty="0"/>
          </a:p>
          <a:p>
            <a:pPr lvl="3"/>
            <a:r>
              <a:rPr lang="ar-IQ" dirty="0"/>
              <a:t>القسم الرئيس : يبدأ الجسم في الطيران الاول الذي يكون عاليا اذا كانت زاوية الهبوط على لوحة الهبوط كبيرة وزاوية الدفع صغيرة ، اما اذا كانت زاوية الهبوط على لوحة القفز صغيرة فزاوية الدفع تكون كبيرة وبذلك يكون الطيران الاول اقل ارتفاعا ، وفيه </a:t>
            </a:r>
            <a:r>
              <a:rPr lang="ar-IQ" dirty="0" err="1"/>
              <a:t>تارجح</a:t>
            </a:r>
            <a:r>
              <a:rPr lang="ar-IQ" dirty="0"/>
              <a:t> الرجلان خلفا عاليا وهما مضمومتان وممدودتان للوصول فوق المستوى الافقي لسطح الحصان وتتحرك الذراعان الى الامام الاعلى ويصنع الجسم خطا مستقيما مائلا ويتجه النظر الى سطح الارتكاز ، وتوضع اليدان قبل نهاية الجهاز بقليل وهما ممدودتان ثم يدفع اللاعب الجهاز بقوة عندما يصل حزام الكتفين المستوى العمودي فوق اليدين ، تفتح الرجلان وترتفع الذراعان مائلتين عاليا للوصول الى مرحلة الطيران الثاني .</a:t>
            </a:r>
            <a:endParaRPr lang="en-US" sz="1600" dirty="0"/>
          </a:p>
          <a:p>
            <a:pPr lvl="3"/>
            <a:r>
              <a:rPr lang="ar-IQ" dirty="0"/>
              <a:t>القسم النهائي : يضم اللاعب الرجلين ويمد الجذع ويهبط على المشطين مع ثني الركبتين نصفا ووضع الذراعين جانبا ثم مد الركبتين وخفض الذراعين اسفل للوقوف مقاطعا خلفا .</a:t>
            </a:r>
            <a:endParaRPr lang="en-US" sz="1600" dirty="0"/>
          </a:p>
        </p:txBody>
      </p:sp>
      <p:sp>
        <p:nvSpPr>
          <p:cNvPr id="3" name="مستطيل 2"/>
          <p:cNvSpPr/>
          <p:nvPr/>
        </p:nvSpPr>
        <p:spPr>
          <a:xfrm>
            <a:off x="7452320" y="107340"/>
            <a:ext cx="1359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b="1" u="sng" dirty="0">
                <a:solidFill>
                  <a:srgbClr val="FF0000"/>
                </a:solidFill>
              </a:rPr>
              <a:t>القفز فتحا"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Scan10021"/>
          <p:cNvPicPr>
            <a:picLocks noChangeAspect="1" noChangeArrowheads="1"/>
          </p:cNvPicPr>
          <p:nvPr/>
        </p:nvPicPr>
        <p:blipFill>
          <a:blip r:embed="rId2">
            <a:lum contras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1" t="11943" r="20023" b="70222"/>
          <a:stretch>
            <a:fillRect/>
          </a:stretch>
        </p:blipFill>
        <p:spPr bwMode="auto">
          <a:xfrm>
            <a:off x="179512" y="5212208"/>
            <a:ext cx="8424936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80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948264" y="29186"/>
            <a:ext cx="2054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>
                <a:solidFill>
                  <a:srgbClr val="FF0000"/>
                </a:solidFill>
              </a:rPr>
              <a:t>القفز ضما"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23528" y="54122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/>
              <a:t>النواحي الفنية : </a:t>
            </a:r>
            <a:endParaRPr lang="en-US" dirty="0"/>
          </a:p>
          <a:p>
            <a:r>
              <a:rPr lang="ar-IQ" dirty="0"/>
              <a:t>     ان النواحي الفنية لهذه القفزة تشابه القفز فتحا الا ان الاختلاف الوحيد هو بعد الارتكاز تثنى الركبتين والفخذين في مرحلة الطيران الثاني استعدادا للهبوط لوضع الوقوف المقاطع خلفا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3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614</Words>
  <Application>Microsoft Office PowerPoint</Application>
  <PresentationFormat>عرض على الشاشة (3:4)‏</PresentationFormat>
  <Paragraphs>50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حيوية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2O11 - 2O12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kadhim</dc:creator>
  <cp:lastModifiedBy>kadhim</cp:lastModifiedBy>
  <cp:revision>6</cp:revision>
  <dcterms:created xsi:type="dcterms:W3CDTF">2018-12-10T21:56:58Z</dcterms:created>
  <dcterms:modified xsi:type="dcterms:W3CDTF">2018-12-10T22:10:46Z</dcterms:modified>
</cp:coreProperties>
</file>